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9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91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48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44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57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547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5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8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79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82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7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5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86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42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5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15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18A9F-A54D-4B43-A053-000197713CFD}" type="datetimeFigureOut">
              <a:rPr lang="pl-PL" smtClean="0"/>
              <a:t>19.03.2024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C883FD-E77D-4E00-BCD2-D2AD9FF66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04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594" y="3553906"/>
            <a:ext cx="3149276" cy="17534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400" dirty="0" smtClean="0">
                <a:solidFill>
                  <a:srgbClr val="0070C0"/>
                </a:solidFill>
              </a:rPr>
              <a:t>STANDARDY OCHRONY MAŁOLETNICH</a:t>
            </a:r>
            <a:endParaRPr lang="pl-PL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9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66491" y="2896903"/>
            <a:ext cx="7601764" cy="1646302"/>
          </a:xfrm>
        </p:spPr>
        <p:txBody>
          <a:bodyPr/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Co </a:t>
            </a:r>
            <a:r>
              <a:rPr lang="pl-PL" sz="2400" b="1" dirty="0">
                <a:solidFill>
                  <a:srgbClr val="0070C0"/>
                </a:solidFill>
              </a:rPr>
              <a:t>to są standardy </a:t>
            </a:r>
            <a:r>
              <a:rPr lang="pl-PL" sz="2400" b="1" dirty="0" smtClean="0">
                <a:solidFill>
                  <a:srgbClr val="0070C0"/>
                </a:solidFill>
              </a:rPr>
              <a:t>ochrony małoletnich</a:t>
            </a:r>
            <a:r>
              <a:rPr lang="pl-PL" sz="2400" dirty="0" smtClean="0">
                <a:solidFill>
                  <a:srgbClr val="0070C0"/>
                </a:solidFill>
              </a:rPr>
              <a:t>?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Są </a:t>
            </a:r>
            <a:r>
              <a:rPr lang="pl-PL" sz="1600" dirty="0">
                <a:solidFill>
                  <a:schemeClr val="tx1"/>
                </a:solidFill>
              </a:rPr>
              <a:t>to zasady i procedury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podejmowania interwencji 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w sytuacji </a:t>
            </a:r>
            <a:r>
              <a:rPr lang="pl-PL" sz="1600" dirty="0">
                <a:solidFill>
                  <a:schemeClr val="tx1"/>
                </a:solidFill>
              </a:rPr>
              <a:t>podejrzenia krzywdzenia lub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posiadania informacji o </a:t>
            </a:r>
            <a:r>
              <a:rPr lang="pl-PL" sz="1600" dirty="0" smtClean="0">
                <a:solidFill>
                  <a:schemeClr val="tx1"/>
                </a:solidFill>
              </a:rPr>
              <a:t>krzywdzeniu małoletniego</a:t>
            </a:r>
            <a:r>
              <a:rPr lang="pl-PL" sz="1600" dirty="0">
                <a:solidFill>
                  <a:schemeClr val="tx1"/>
                </a:solidFill>
              </a:rPr>
              <a:t>.</a:t>
            </a:r>
            <a:br>
              <a:rPr lang="pl-PL" sz="1600" dirty="0">
                <a:solidFill>
                  <a:schemeClr val="tx1"/>
                </a:solidFill>
              </a:rPr>
            </a:br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8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73060" y="2538557"/>
            <a:ext cx="7766936" cy="109689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l-PL" sz="6400" dirty="0">
                <a:solidFill>
                  <a:schemeClr val="tx1"/>
                </a:solidFill>
              </a:rPr>
              <a:t>Standardy mają sprawić, by </a:t>
            </a:r>
            <a:r>
              <a:rPr lang="pl-PL" sz="6400" dirty="0" smtClean="0">
                <a:solidFill>
                  <a:schemeClr val="tx1"/>
                </a:solidFill>
              </a:rPr>
              <a:t>w sytuacjach </a:t>
            </a:r>
            <a:r>
              <a:rPr lang="pl-PL" sz="6400" dirty="0">
                <a:solidFill>
                  <a:schemeClr val="tx1"/>
                </a:solidFill>
              </a:rPr>
              <a:t>zagrożenia dziecka</a:t>
            </a:r>
          </a:p>
          <a:p>
            <a:pPr algn="ctr"/>
            <a:r>
              <a:rPr lang="pl-PL" sz="6400" dirty="0">
                <a:solidFill>
                  <a:schemeClr val="tx1"/>
                </a:solidFill>
              </a:rPr>
              <a:t>wiadomo było - krok po kroku </a:t>
            </a:r>
            <a:r>
              <a:rPr lang="pl-PL" sz="6400" dirty="0" smtClean="0">
                <a:solidFill>
                  <a:schemeClr val="tx1"/>
                </a:solidFill>
              </a:rPr>
              <a:t>– co należy </a:t>
            </a:r>
            <a:r>
              <a:rPr lang="pl-PL" sz="6400" dirty="0">
                <a:solidFill>
                  <a:schemeClr val="tx1"/>
                </a:solidFill>
              </a:rPr>
              <a:t>zrobić. </a:t>
            </a:r>
            <a:endParaRPr lang="pl-PL" sz="6400" dirty="0" smtClean="0">
              <a:solidFill>
                <a:schemeClr val="tx1"/>
              </a:solidFill>
            </a:endParaRPr>
          </a:p>
          <a:p>
            <a:pPr algn="ctr"/>
            <a:r>
              <a:rPr lang="pl-PL" sz="6400" dirty="0" smtClean="0">
                <a:solidFill>
                  <a:schemeClr val="tx1"/>
                </a:solidFill>
              </a:rPr>
              <a:t>Mają </a:t>
            </a:r>
            <a:r>
              <a:rPr lang="pl-PL" sz="6400" dirty="0">
                <a:solidFill>
                  <a:schemeClr val="tx1"/>
                </a:solidFill>
              </a:rPr>
              <a:t>dawać </a:t>
            </a:r>
            <a:r>
              <a:rPr lang="pl-PL" sz="6400" dirty="0" smtClean="0">
                <a:solidFill>
                  <a:schemeClr val="tx1"/>
                </a:solidFill>
              </a:rPr>
              <a:t>każdej osobie</a:t>
            </a:r>
            <a:r>
              <a:rPr lang="pl-PL" sz="6400" dirty="0">
                <a:solidFill>
                  <a:schemeClr val="tx1"/>
                </a:solidFill>
              </a:rPr>
              <a:t>, każdej instytucji wiedzę</a:t>
            </a:r>
          </a:p>
          <a:p>
            <a:pPr algn="ctr"/>
            <a:r>
              <a:rPr lang="pl-PL" sz="6400" dirty="0" smtClean="0">
                <a:solidFill>
                  <a:schemeClr val="tx1"/>
                </a:solidFill>
              </a:rPr>
              <a:t>  </a:t>
            </a:r>
            <a:r>
              <a:rPr lang="pl-PL" sz="6400" dirty="0">
                <a:solidFill>
                  <a:schemeClr val="tx1"/>
                </a:solidFill>
              </a:rPr>
              <a:t>do tego, jak </a:t>
            </a:r>
            <a:r>
              <a:rPr lang="pl-PL" sz="6400" dirty="0" smtClean="0">
                <a:solidFill>
                  <a:schemeClr val="tx1"/>
                </a:solidFill>
              </a:rPr>
              <a:t>odpowiednio zareagować </a:t>
            </a:r>
            <a:r>
              <a:rPr lang="pl-PL" sz="6400" dirty="0">
                <a:solidFill>
                  <a:schemeClr val="tx1"/>
                </a:solidFill>
              </a:rPr>
              <a:t>na przejawy przemocy.</a:t>
            </a:r>
          </a:p>
          <a:p>
            <a:pPr algn="ctr"/>
            <a:r>
              <a:rPr lang="pl-PL" sz="6400" dirty="0">
                <a:solidFill>
                  <a:schemeClr val="tx1"/>
                </a:solidFill>
              </a:rPr>
              <a:t>Mają też wskazać </a:t>
            </a:r>
            <a:r>
              <a:rPr lang="pl-PL" sz="6400" dirty="0" smtClean="0">
                <a:solidFill>
                  <a:schemeClr val="tx1"/>
                </a:solidFill>
              </a:rPr>
              <a:t>odpowiedzialność  wszystkich </a:t>
            </a:r>
            <a:r>
              <a:rPr lang="pl-PL" sz="6400" dirty="0">
                <a:solidFill>
                  <a:schemeClr val="tx1"/>
                </a:solidFill>
              </a:rPr>
              <a:t>tych, </a:t>
            </a:r>
            <a:endParaRPr lang="pl-PL" sz="6400" dirty="0" smtClean="0">
              <a:solidFill>
                <a:schemeClr val="tx1"/>
              </a:solidFill>
            </a:endParaRPr>
          </a:p>
          <a:p>
            <a:pPr algn="ctr"/>
            <a:r>
              <a:rPr lang="pl-PL" sz="6400" dirty="0" smtClean="0">
                <a:solidFill>
                  <a:schemeClr val="tx1"/>
                </a:solidFill>
              </a:rPr>
              <a:t>którzy </a:t>
            </a:r>
            <a:r>
              <a:rPr lang="pl-PL" sz="6400" dirty="0">
                <a:solidFill>
                  <a:schemeClr val="tx1"/>
                </a:solidFill>
              </a:rPr>
              <a:t>się do nich </a:t>
            </a:r>
            <a:r>
              <a:rPr lang="pl-PL" sz="6400" dirty="0" smtClean="0">
                <a:solidFill>
                  <a:schemeClr val="tx1"/>
                </a:solidFill>
              </a:rPr>
              <a:t>nie zastosują.</a:t>
            </a:r>
          </a:p>
          <a:p>
            <a:pPr algn="ctr"/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106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8903" y="3855262"/>
            <a:ext cx="7766936" cy="1646302"/>
          </a:xfrm>
        </p:spPr>
        <p:txBody>
          <a:bodyPr/>
          <a:lstStyle/>
          <a:p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/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/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Co znajduje się w </a:t>
            </a:r>
            <a:r>
              <a:rPr lang="pl-PL" sz="1600" b="1" dirty="0">
                <a:solidFill>
                  <a:schemeClr val="tx1"/>
                </a:solidFill>
              </a:rPr>
              <a:t>standardach</a:t>
            </a:r>
            <a:r>
              <a:rPr lang="pl-PL" sz="1600" b="1" dirty="0" smtClean="0">
                <a:solidFill>
                  <a:schemeClr val="tx1"/>
                </a:solidFill>
              </a:rPr>
              <a:t>?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/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Są dostosowane </a:t>
            </a:r>
            <a:r>
              <a:rPr lang="pl-PL" sz="1600" dirty="0">
                <a:solidFill>
                  <a:schemeClr val="tx1"/>
                </a:solidFill>
              </a:rPr>
              <a:t>do charakteru i rodzaju placówki lub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 działalności</a:t>
            </a:r>
            <a:r>
              <a:rPr lang="pl-PL" sz="1600" dirty="0">
                <a:solidFill>
                  <a:schemeClr val="tx1"/>
                </a:solidFill>
              </a:rPr>
              <a:t>, w szczególności </a:t>
            </a:r>
            <a:r>
              <a:rPr lang="pl-PL" sz="1600" dirty="0" smtClean="0">
                <a:solidFill>
                  <a:schemeClr val="tx1"/>
                </a:solidFill>
              </a:rPr>
              <a:t>obejmują:</a:t>
            </a:r>
            <a:r>
              <a:rPr lang="pl-PL" sz="1600" dirty="0">
                <a:solidFill>
                  <a:schemeClr val="tx1"/>
                </a:solidFill>
              </a:rPr>
              <a:t/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1) zasady zapewniające bezpieczne relacje między małoletnim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a personelem placówki, a w szczególności </a:t>
            </a:r>
            <a:r>
              <a:rPr lang="pl-PL" sz="1600" dirty="0" smtClean="0">
                <a:solidFill>
                  <a:schemeClr val="tx1"/>
                </a:solidFill>
              </a:rPr>
              <a:t>zachowania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niedozwolone </a:t>
            </a:r>
            <a:r>
              <a:rPr lang="pl-PL" sz="1600" dirty="0">
                <a:solidFill>
                  <a:schemeClr val="tx1"/>
                </a:solidFill>
              </a:rPr>
              <a:t>wobec małoletnich;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2) zasady i procedurę podejmowania interwencji w sytuacji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podejrzenia krzywdzenia lub posiadania informacji </a:t>
            </a:r>
            <a:r>
              <a:rPr lang="pl-PL" sz="1600" dirty="0" smtClean="0">
                <a:solidFill>
                  <a:schemeClr val="tx1"/>
                </a:solidFill>
              </a:rPr>
              <a:t>o krzywdzeniu </a:t>
            </a:r>
            <a:r>
              <a:rPr lang="pl-PL" sz="1600" dirty="0">
                <a:solidFill>
                  <a:schemeClr val="tx1"/>
                </a:solidFill>
              </a:rPr>
              <a:t>małoletniego;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3) procedury i osoby odpowiedzialne za składanie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zawiadomień o podejrzeniu popełnienia przestępstwa </a:t>
            </a:r>
            <a:r>
              <a:rPr lang="pl-PL" sz="1600" dirty="0" smtClean="0">
                <a:solidFill>
                  <a:schemeClr val="tx1"/>
                </a:solidFill>
              </a:rPr>
              <a:t>na szkodę </a:t>
            </a:r>
            <a:r>
              <a:rPr lang="pl-PL" sz="1600" dirty="0">
                <a:solidFill>
                  <a:schemeClr val="tx1"/>
                </a:solidFill>
              </a:rPr>
              <a:t>małoletniego, 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zawiadamianie </a:t>
            </a:r>
            <a:r>
              <a:rPr lang="pl-PL" sz="1600" dirty="0">
                <a:solidFill>
                  <a:schemeClr val="tx1"/>
                </a:solidFill>
              </a:rPr>
              <a:t>sądu opiekuńczego oraz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osoby odpowiedzialne za wszczynanie procedury "</a:t>
            </a:r>
            <a:r>
              <a:rPr lang="pl-PL" sz="1600" dirty="0" smtClean="0">
                <a:solidFill>
                  <a:schemeClr val="tx1"/>
                </a:solidFill>
              </a:rPr>
              <a:t>Niebieskie Karty</a:t>
            </a:r>
            <a:r>
              <a:rPr lang="pl-PL" sz="1600" dirty="0">
                <a:solidFill>
                  <a:schemeClr val="tx1"/>
                </a:solidFill>
              </a:rPr>
              <a:t>";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4</a:t>
            </a:r>
            <a:r>
              <a:rPr lang="pl-PL" sz="1600" dirty="0">
                <a:solidFill>
                  <a:schemeClr val="tx1"/>
                </a:solidFill>
              </a:rPr>
              <a:t>) zasady przeglądu i aktualizacji standardów;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.</a:t>
            </a:r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1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87359" y="3644249"/>
            <a:ext cx="7766936" cy="1646302"/>
          </a:xfrm>
        </p:spPr>
        <p:txBody>
          <a:bodyPr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5) zakres kompetencji osoby odpowiedzialnej za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przygotowanie personelu placówki do stosowania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standardów, zasady przygotowania tego personelu do ich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stosowania oraz sposób dokumentowania tej czynności;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6) zasady i sposób udostępniania rodzicom albo opiekunom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prawnym lub faktycznym oraz małoletnim standardów do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zaznajomienia się z nimi i ich stosowania;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7) osoby odpowiedzialne za przyjmowanie zgłoszeń </a:t>
            </a:r>
            <a:r>
              <a:rPr lang="pl-PL" sz="1600" dirty="0" smtClean="0">
                <a:solidFill>
                  <a:schemeClr val="tx1"/>
                </a:solidFill>
              </a:rPr>
              <a:t>o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zdarzeniach </a:t>
            </a:r>
            <a:r>
              <a:rPr lang="pl-PL" sz="1600" dirty="0">
                <a:solidFill>
                  <a:schemeClr val="tx1"/>
                </a:solidFill>
              </a:rPr>
              <a:t>zagrażających małoletniemu i udzielenie </a:t>
            </a:r>
            <a:r>
              <a:rPr lang="pl-PL" sz="1600" dirty="0" smtClean="0">
                <a:solidFill>
                  <a:schemeClr val="tx1"/>
                </a:solidFill>
              </a:rPr>
              <a:t>mu wsparcia</a:t>
            </a:r>
            <a:r>
              <a:rPr lang="pl-PL" sz="1600" dirty="0">
                <a:solidFill>
                  <a:schemeClr val="tx1"/>
                </a:solidFill>
              </a:rPr>
              <a:t>;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8) sposób dokumentowania i zasady przechowywania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ujawnionych lub zgłoszonych incydentów lub zdarzeń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zagrażających dobru małoletniego 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/>
              <a:t>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4275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75282" y="3371688"/>
            <a:ext cx="7766936" cy="1646302"/>
          </a:xfrm>
        </p:spPr>
        <p:txBody>
          <a:bodyPr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Dodatkowo:</a:t>
            </a:r>
            <a:r>
              <a:rPr lang="pl-PL" sz="1600" dirty="0">
                <a:solidFill>
                  <a:schemeClr val="tx1"/>
                </a:solidFill>
              </a:rPr>
              <a:t/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1) wymogi dotyczące bezpiecznych relacji między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małoletnimi, a w szczególności zachowania niedozwolone;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2) zasady korzystania z urządzeń elektronicznych z </a:t>
            </a:r>
            <a:r>
              <a:rPr lang="pl-PL" sz="1600" dirty="0" smtClean="0">
                <a:solidFill>
                  <a:schemeClr val="tx1"/>
                </a:solidFill>
              </a:rPr>
              <a:t>dostępem do </a:t>
            </a:r>
            <a:r>
              <a:rPr lang="pl-PL" sz="1600" dirty="0">
                <a:solidFill>
                  <a:schemeClr val="tx1"/>
                </a:solidFill>
              </a:rPr>
              <a:t>sieci Internet;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3) procedury ochrony dzieci przed treściami szkodliwymi i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zagrożeniami w sieci Internet oraz utrwalonymi w </a:t>
            </a:r>
            <a:r>
              <a:rPr lang="pl-PL" sz="1600" dirty="0" smtClean="0">
                <a:solidFill>
                  <a:schemeClr val="tx1"/>
                </a:solidFill>
              </a:rPr>
              <a:t>innej formie</a:t>
            </a:r>
            <a:r>
              <a:rPr lang="pl-PL" sz="1600" dirty="0">
                <a:solidFill>
                  <a:schemeClr val="tx1"/>
                </a:solidFill>
              </a:rPr>
              <a:t>;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4) zasady ustalania planu wsparcia małoletniego po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ujawnieniu </a:t>
            </a:r>
            <a:r>
              <a:rPr lang="pl-PL" sz="1600" dirty="0" smtClean="0">
                <a:solidFill>
                  <a:schemeClr val="tx1"/>
                </a:solidFill>
              </a:rPr>
              <a:t>krzywdzenia.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W </a:t>
            </a:r>
            <a:r>
              <a:rPr lang="pl-PL" sz="1600" dirty="0">
                <a:solidFill>
                  <a:schemeClr val="tx1"/>
                </a:solidFill>
              </a:rPr>
              <a:t>standardach uwzględnia się sytuację dzieci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niepełnosprawnych oraz dzieci ze specjalnymi potrzebami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edukacyjnymi.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6915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27567" y="3761477"/>
            <a:ext cx="6815669" cy="1515533"/>
          </a:xfrm>
        </p:spPr>
        <p:txBody>
          <a:bodyPr/>
          <a:lstStyle/>
          <a:p>
            <a:r>
              <a:rPr lang="pl-PL" sz="1600" dirty="0" smtClean="0"/>
              <a:t>Wychowanie bez przemocy to podejście do wychowania dzieci oparte</a:t>
            </a:r>
            <a:br>
              <a:rPr lang="pl-PL" sz="1600" dirty="0" smtClean="0"/>
            </a:br>
            <a:r>
              <a:rPr lang="pl-PL" sz="1600" dirty="0" smtClean="0"/>
              <a:t>na szacunku, zrozumieniu i empatii.</a:t>
            </a:r>
            <a:br>
              <a:rPr lang="pl-PL" sz="1600" dirty="0" smtClean="0"/>
            </a:br>
            <a:r>
              <a:rPr lang="pl-PL" sz="1600" dirty="0" smtClean="0"/>
              <a:t>Wychowanie bez przemocy stawia na budowanie pozytywnych relacji</a:t>
            </a:r>
            <a:br>
              <a:rPr lang="pl-PL" sz="1600" dirty="0" smtClean="0"/>
            </a:br>
            <a:r>
              <a:rPr lang="pl-PL" sz="1600" dirty="0" smtClean="0"/>
              <a:t>między rodzicami a dziećmi, opartych na dialogu, wsparciu</a:t>
            </a:r>
            <a:br>
              <a:rPr lang="pl-PL" sz="1600" dirty="0" smtClean="0"/>
            </a:br>
            <a:r>
              <a:rPr lang="pl-PL" sz="1600" dirty="0" smtClean="0"/>
              <a:t>i zrozumieniu.</a:t>
            </a:r>
            <a:br>
              <a:rPr lang="pl-PL" sz="1600" dirty="0" smtClean="0"/>
            </a:br>
            <a:r>
              <a:rPr lang="pl-PL" sz="1600" dirty="0" smtClean="0"/>
              <a:t>Jedną z kluczowych zasad wychowania bez przemocy jest unikanie</a:t>
            </a:r>
            <a:br>
              <a:rPr lang="pl-PL" sz="1600" dirty="0" smtClean="0"/>
            </a:br>
            <a:r>
              <a:rPr lang="pl-PL" sz="1600" dirty="0" smtClean="0"/>
              <a:t>stosowania fizycznej kary, upokarzania, zastraszania czy wykluczania.</a:t>
            </a:r>
            <a:br>
              <a:rPr lang="pl-PL" sz="1600" dirty="0" smtClean="0"/>
            </a:br>
            <a:r>
              <a:rPr lang="pl-PL" sz="1600" dirty="0" smtClean="0"/>
              <a:t>Wychowanie bez przemocy dąży do stworzenia bezpiecznego</a:t>
            </a:r>
            <a:br>
              <a:rPr lang="pl-PL" sz="1600" dirty="0" smtClean="0"/>
            </a:br>
            <a:r>
              <a:rPr lang="pl-PL" sz="1600" dirty="0" smtClean="0"/>
              <a:t>i wspierającego środowiska, w którym dzieci mogą rozwijać swoje</a:t>
            </a:r>
            <a:br>
              <a:rPr lang="pl-PL" sz="1600" dirty="0" smtClean="0"/>
            </a:br>
            <a:r>
              <a:rPr lang="pl-PL" sz="1600" dirty="0" smtClean="0"/>
              <a:t>umiejętności społeczne, emocjonalne i poznawcze. Wyznaje przekonanie,</a:t>
            </a:r>
            <a:br>
              <a:rPr lang="pl-PL" sz="1600" dirty="0" smtClean="0"/>
            </a:br>
            <a:r>
              <a:rPr lang="pl-PL" sz="1600" dirty="0" smtClean="0"/>
              <a:t>że wychowanie oparte na miłości i zrozumieniu sprzyja budowaniu</a:t>
            </a:r>
            <a:br>
              <a:rPr lang="pl-PL" sz="1600" dirty="0" smtClean="0"/>
            </a:br>
            <a:r>
              <a:rPr lang="pl-PL" sz="1600" dirty="0" smtClean="0"/>
              <a:t>zdrowych więzi rodzinnych oraz pozytywnie wpływa na długoterminowy</a:t>
            </a:r>
            <a:br>
              <a:rPr lang="pl-PL" sz="1600" dirty="0" smtClean="0"/>
            </a:br>
            <a:r>
              <a:rPr lang="pl-PL" sz="1600" dirty="0" smtClean="0"/>
              <a:t>rozwój dziecka.</a:t>
            </a:r>
            <a:br>
              <a:rPr lang="pl-PL" sz="1600" dirty="0" smtClean="0"/>
            </a:br>
            <a:r>
              <a:rPr lang="pl-PL" sz="1600" dirty="0" smtClean="0">
                <a:solidFill>
                  <a:srgbClr val="0070C0"/>
                </a:solidFill>
              </a:rPr>
              <a:t>NASZA SZKOŁA PROMUJE WYCHOWANIE</a:t>
            </a:r>
            <a:br>
              <a:rPr lang="pl-PL" sz="1600" dirty="0" smtClean="0">
                <a:solidFill>
                  <a:srgbClr val="0070C0"/>
                </a:solidFill>
              </a:rPr>
            </a:br>
            <a:r>
              <a:rPr lang="pl-PL" sz="1600" dirty="0" smtClean="0">
                <a:solidFill>
                  <a:srgbClr val="0070C0"/>
                </a:solidFill>
              </a:rPr>
              <a:t>BEZ PRZEMOCY</a:t>
            </a:r>
            <a:endParaRPr lang="pl-PL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0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9452" y="3242731"/>
            <a:ext cx="6815669" cy="1515533"/>
          </a:xfrm>
        </p:spPr>
        <p:txBody>
          <a:bodyPr/>
          <a:lstStyle/>
          <a:p>
            <a:r>
              <a:rPr lang="pl-PL" sz="1600" dirty="0">
                <a:solidFill>
                  <a:srgbClr val="0070C0"/>
                </a:solidFill>
              </a:rPr>
              <a:t>WAŻNE NUMERY </a:t>
            </a:r>
            <a:r>
              <a:rPr lang="pl-PL" sz="1600" dirty="0" smtClean="0">
                <a:solidFill>
                  <a:srgbClr val="0070C0"/>
                </a:solidFill>
              </a:rPr>
              <a:t>TELEFONÓW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OGÓLNOPOLSKI TELEFON DLA OFIAR PRZEMOCY W RODZINIE</a:t>
            </a:r>
            <a:br>
              <a:rPr lang="pl-PL" sz="1600" dirty="0"/>
            </a:br>
            <a:r>
              <a:rPr lang="pl-PL" sz="1600" dirty="0"/>
              <a:t>„NIEBIESKA LINIA”</a:t>
            </a:r>
            <a:br>
              <a:rPr lang="pl-PL" sz="1600" dirty="0"/>
            </a:br>
            <a:r>
              <a:rPr lang="pl-PL" sz="1600" dirty="0"/>
              <a:t>Tel. 800 120 002 - bezpłatna pomoc dostępna przez całą dobę.</a:t>
            </a:r>
            <a:br>
              <a:rPr lang="pl-PL" sz="1600" dirty="0"/>
            </a:br>
            <a:r>
              <a:rPr lang="pl-PL" sz="1600" dirty="0"/>
              <a:t>POLICYJNY TELEFON ZAUFANIA DS. PRZECIWDZIAŁANIA</a:t>
            </a:r>
            <a:br>
              <a:rPr lang="pl-PL" sz="1600" dirty="0"/>
            </a:br>
            <a:r>
              <a:rPr lang="pl-PL" sz="1600" dirty="0"/>
              <a:t>PRZEMOCY W RODZINIE</a:t>
            </a:r>
            <a:br>
              <a:rPr lang="pl-PL" sz="1600" dirty="0"/>
            </a:br>
            <a:r>
              <a:rPr lang="pl-PL" sz="1600" dirty="0"/>
              <a:t>Tel. 800 120 226</a:t>
            </a:r>
            <a:br>
              <a:rPr lang="pl-PL" sz="1600" dirty="0"/>
            </a:br>
            <a:r>
              <a:rPr lang="pl-PL" sz="1600" dirty="0"/>
              <a:t>TELEFON DLA RODZICÓW I NAUCZYCIELI W SPRAWIE</a:t>
            </a:r>
            <a:br>
              <a:rPr lang="pl-PL" sz="1600" dirty="0"/>
            </a:br>
            <a:r>
              <a:rPr lang="pl-PL" sz="1600" dirty="0"/>
              <a:t>BEZPIECZEŃSTWA DZIECI</a:t>
            </a:r>
            <a:br>
              <a:rPr lang="pl-PL" sz="1600" dirty="0"/>
            </a:br>
            <a:r>
              <a:rPr lang="pl-PL" sz="1600" dirty="0"/>
              <a:t>Tel. 800 100 100 - bezpłatna i anonimowa pomoc telefoniczna</a:t>
            </a:r>
            <a:br>
              <a:rPr lang="pl-PL" sz="1600" dirty="0"/>
            </a:br>
            <a:r>
              <a:rPr lang="pl-PL" sz="1600" dirty="0"/>
              <a:t>i online dla rodziców</a:t>
            </a:r>
          </a:p>
        </p:txBody>
      </p:sp>
    </p:spTree>
    <p:extLst>
      <p:ext uri="{BB962C8B-B14F-4D97-AF65-F5344CB8AC3E}">
        <p14:creationId xmlns:p14="http://schemas.microsoft.com/office/powerpoint/2010/main" val="4227522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1472</TotalTime>
  <Words>85</Words>
  <Application>Microsoft Office PowerPoint</Application>
  <PresentationFormat>Panoramiczny</PresentationFormat>
  <Paragraphs>15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Organiczny</vt:lpstr>
      <vt:lpstr>STANDARDY OCHRONY MAŁOLETNICH</vt:lpstr>
      <vt:lpstr>Co to są standardy ochrony małoletnich?  Są to zasady i procedury podejmowania interwencji  w sytuacji podejrzenia krzywdzenia lub posiadania informacji o krzywdzeniu małoletniego. </vt:lpstr>
      <vt:lpstr>  </vt:lpstr>
      <vt:lpstr>    Co znajduje się w standardach?  Są dostosowane do charakteru i rodzaju placówki lub  działalności, w szczególności obejmują: 1) zasady zapewniające bezpieczne relacje między małoletnim a personelem placówki, a w szczególności zachowania  niedozwolone wobec małoletnich; 2) zasady i procedurę podejmowania interwencji w sytuacji podejrzenia krzywdzenia lub posiadania informacji o krzywdzeniu małoletniego; 3) procedury i osoby odpowiedzialne za składanie zawiadomień o podejrzeniu popełnienia przestępstwa na szkodę małoletniego,  zawiadamianie sądu opiekuńczego oraz osoby odpowiedzialne za wszczynanie procedury "Niebieskie Karty";  4) zasady przeglądu i aktualizacji standardów; .</vt:lpstr>
      <vt:lpstr>5) zakres kompetencji osoby odpowiedzialnej za przygotowanie personelu placówki do stosowania standardów, zasady przygotowania tego personelu do ich stosowania oraz sposób dokumentowania tej czynności; 6) zasady i sposób udostępniania rodzicom albo opiekunom prawnym lub faktycznym oraz małoletnim standardów do zaznajomienia się z nimi i ich stosowania; 7) osoby odpowiedzialne za przyjmowanie zgłoszeń o zdarzeniach zagrażających małoletniemu i udzielenie mu wsparcia; 8) sposób dokumentowania i zasady przechowywania ujawnionych lub zgłoszonych incydentów lub zdarzeń zagrażających dobru małoletniego  .</vt:lpstr>
      <vt:lpstr>Dodatkowo: 1) wymogi dotyczące bezpiecznych relacji między małoletnimi, a w szczególności zachowania niedozwolone; 2) zasady korzystania z urządzeń elektronicznych z dostępem do sieci Internet; 3) procedury ochrony dzieci przed treściami szkodliwymi i zagrożeniami w sieci Internet oraz utrwalonymi w innej formie; 4) zasady ustalania planu wsparcia małoletniego po ujawnieniu krzywdzenia.  W standardach uwzględnia się sytuację dzieci niepełnosprawnych oraz dzieci ze specjalnymi potrzebami edukacyjnymi.</vt:lpstr>
      <vt:lpstr>Wychowanie bez przemocy to podejście do wychowania dzieci oparte na szacunku, zrozumieniu i empatii. Wychowanie bez przemocy stawia na budowanie pozytywnych relacji między rodzicami a dziećmi, opartych na dialogu, wsparciu i zrozumieniu. Jedną z kluczowych zasad wychowania bez przemocy jest unikanie stosowania fizycznej kary, upokarzania, zastraszania czy wykluczania. Wychowanie bez przemocy dąży do stworzenia bezpiecznego i wspierającego środowiska, w którym dzieci mogą rozwijać swoje umiejętności społeczne, emocjonalne i poznawcze. Wyznaje przekonanie, że wychowanie oparte na miłości i zrozumieniu sprzyja budowaniu zdrowych więzi rodzinnych oraz pozytywnie wpływa na długoterminowy rozwój dziecka. NASZA SZKOŁA PROMUJE WYCHOWANIE BEZ PRZEMOCY</vt:lpstr>
      <vt:lpstr>WAŻNE NUMERY TELEFONÓW  OGÓLNOPOLSKI TELEFON DLA OFIAR PRZEMOCY W RODZINIE „NIEBIESKA LINIA” Tel. 800 120 002 - bezpłatna pomoc dostępna przez całą dobę. POLICYJNY TELEFON ZAUFANIA DS. PRZECIWDZIAŁANIA PRZEMOCY W RODZINIE Tel. 800 120 226 TELEFON DLA RODZICÓW I NAUCZYCIELI W SPRAWIE BEZPIECZEŃSTWA DZIECI Tel. 800 100 100 - bezpłatna i anonimowa pomoc telefoniczna i online dla rodziców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to są standardy ochrony małoletnich?  Są to zasady i procedury podejmowania interwencji w sytuacji podejrzenia krzywdzenia lub posiadania informacji o krzywdzeniu małoletniego.</dc:title>
  <dc:creator>HP</dc:creator>
  <cp:lastModifiedBy>Asus</cp:lastModifiedBy>
  <cp:revision>14</cp:revision>
  <dcterms:created xsi:type="dcterms:W3CDTF">2024-02-25T19:25:35Z</dcterms:created>
  <dcterms:modified xsi:type="dcterms:W3CDTF">2024-03-19T11:16:42Z</dcterms:modified>
</cp:coreProperties>
</file>